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gebhart" initials="r"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C4B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81"/>
  </p:normalViewPr>
  <p:slideViewPr>
    <p:cSldViewPr snapToGrid="0" snapToObjects="1">
      <p:cViewPr>
        <p:scale>
          <a:sx n="50" d="100"/>
          <a:sy n="50" d="100"/>
        </p:scale>
        <p:origin x="144" y="-88"/>
      </p:cViewPr>
      <p:guideLst>
        <p:guide orient="horz" pos="691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tiff>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ti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FC2FD-24FF-7B46-84A0-8FBB0D5ADB47}" type="datetimeFigureOut">
              <a:rPr lang="en-US" smtClean="0"/>
              <a:t>3/15/19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09F924-9A30-FA42-BD0B-7D5132E5EF82}" type="slidenum">
              <a:rPr lang="en-US" smtClean="0"/>
              <a:t>‹#›</a:t>
            </a:fld>
            <a:endParaRPr lang="en-US"/>
          </a:p>
        </p:txBody>
      </p:sp>
    </p:spTree>
    <p:extLst>
      <p:ext uri="{BB962C8B-B14F-4D97-AF65-F5344CB8AC3E}">
        <p14:creationId xmlns:p14="http://schemas.microsoft.com/office/powerpoint/2010/main" val="136148760"/>
      </p:ext>
    </p:extLst>
  </p:cSld>
  <p:clrMap bg1="lt1" tx1="dk1" bg2="lt2" tx2="dk2" accent1="accent1" accent2="accent2" accent3="accent3" accent4="accent4" accent5="accent5" accent6="accent6" hlink="hlink" folHlink="folHlink"/>
  <p:notesStyle>
    <a:lvl1pPr marL="0" algn="l" defTabSz="2633156" rtl="0" eaLnBrk="1" latinLnBrk="0" hangingPunct="1">
      <a:defRPr sz="3455" kern="1200">
        <a:solidFill>
          <a:schemeClr val="tx1"/>
        </a:solidFill>
        <a:latin typeface="+mn-lt"/>
        <a:ea typeface="+mn-ea"/>
        <a:cs typeface="+mn-cs"/>
      </a:defRPr>
    </a:lvl1pPr>
    <a:lvl2pPr marL="1316578" algn="l" defTabSz="2633156" rtl="0" eaLnBrk="1" latinLnBrk="0" hangingPunct="1">
      <a:defRPr sz="3455" kern="1200">
        <a:solidFill>
          <a:schemeClr val="tx1"/>
        </a:solidFill>
        <a:latin typeface="+mn-lt"/>
        <a:ea typeface="+mn-ea"/>
        <a:cs typeface="+mn-cs"/>
      </a:defRPr>
    </a:lvl2pPr>
    <a:lvl3pPr marL="2633156" algn="l" defTabSz="2633156" rtl="0" eaLnBrk="1" latinLnBrk="0" hangingPunct="1">
      <a:defRPr sz="3455" kern="1200">
        <a:solidFill>
          <a:schemeClr val="tx1"/>
        </a:solidFill>
        <a:latin typeface="+mn-lt"/>
        <a:ea typeface="+mn-ea"/>
        <a:cs typeface="+mn-cs"/>
      </a:defRPr>
    </a:lvl3pPr>
    <a:lvl4pPr marL="3949734" algn="l" defTabSz="2633156" rtl="0" eaLnBrk="1" latinLnBrk="0" hangingPunct="1">
      <a:defRPr sz="3455" kern="1200">
        <a:solidFill>
          <a:schemeClr val="tx1"/>
        </a:solidFill>
        <a:latin typeface="+mn-lt"/>
        <a:ea typeface="+mn-ea"/>
        <a:cs typeface="+mn-cs"/>
      </a:defRPr>
    </a:lvl4pPr>
    <a:lvl5pPr marL="5266312" algn="l" defTabSz="2633156" rtl="0" eaLnBrk="1" latinLnBrk="0" hangingPunct="1">
      <a:defRPr sz="3455" kern="1200">
        <a:solidFill>
          <a:schemeClr val="tx1"/>
        </a:solidFill>
        <a:latin typeface="+mn-lt"/>
        <a:ea typeface="+mn-ea"/>
        <a:cs typeface="+mn-cs"/>
      </a:defRPr>
    </a:lvl5pPr>
    <a:lvl6pPr marL="6582890" algn="l" defTabSz="2633156" rtl="0" eaLnBrk="1" latinLnBrk="0" hangingPunct="1">
      <a:defRPr sz="3455" kern="1200">
        <a:solidFill>
          <a:schemeClr val="tx1"/>
        </a:solidFill>
        <a:latin typeface="+mn-lt"/>
        <a:ea typeface="+mn-ea"/>
        <a:cs typeface="+mn-cs"/>
      </a:defRPr>
    </a:lvl6pPr>
    <a:lvl7pPr marL="7899468" algn="l" defTabSz="2633156" rtl="0" eaLnBrk="1" latinLnBrk="0" hangingPunct="1">
      <a:defRPr sz="3455" kern="1200">
        <a:solidFill>
          <a:schemeClr val="tx1"/>
        </a:solidFill>
        <a:latin typeface="+mn-lt"/>
        <a:ea typeface="+mn-ea"/>
        <a:cs typeface="+mn-cs"/>
      </a:defRPr>
    </a:lvl7pPr>
    <a:lvl8pPr marL="9216046" algn="l" defTabSz="2633156" rtl="0" eaLnBrk="1" latinLnBrk="0" hangingPunct="1">
      <a:defRPr sz="3455" kern="1200">
        <a:solidFill>
          <a:schemeClr val="tx1"/>
        </a:solidFill>
        <a:latin typeface="+mn-lt"/>
        <a:ea typeface="+mn-ea"/>
        <a:cs typeface="+mn-cs"/>
      </a:defRPr>
    </a:lvl8pPr>
    <a:lvl9pPr marL="10532624" algn="l" defTabSz="2633156" rtl="0" eaLnBrk="1" latinLnBrk="0" hangingPunct="1">
      <a:defRPr sz="34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09F924-9A30-FA42-BD0B-7D5132E5EF82}" type="slidenum">
              <a:rPr lang="en-US" smtClean="0"/>
              <a:t>1</a:t>
            </a:fld>
            <a:endParaRPr lang="en-US"/>
          </a:p>
        </p:txBody>
      </p:sp>
    </p:spTree>
    <p:extLst>
      <p:ext uri="{BB962C8B-B14F-4D97-AF65-F5344CB8AC3E}">
        <p14:creationId xmlns:p14="http://schemas.microsoft.com/office/powerpoint/2010/main" val="1002783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16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4863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320872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82878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8DB76E-61A1-FF49-A904-A0883896583F}" type="datetimeFigureOut">
              <a:rPr lang="en-US" smtClean="0"/>
              <a:t>3/15/19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405068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8DB76E-61A1-FF49-A904-A0883896583F}" type="datetimeFigureOut">
              <a:rPr lang="en-US" smtClean="0"/>
              <a:t>3/15/19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655682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8DB76E-61A1-FF49-A904-A0883896583F}" type="datetimeFigureOut">
              <a:rPr lang="en-US" smtClean="0"/>
              <a:t>3/15/19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2573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8DB76E-61A1-FF49-A904-A0883896583F}" type="datetimeFigureOut">
              <a:rPr lang="en-US" smtClean="0"/>
              <a:t>3/15/19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948465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DB76E-61A1-FF49-A904-A0883896583F}" type="datetimeFigureOut">
              <a:rPr lang="en-US" smtClean="0"/>
              <a:t>3/15/19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3350876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4197878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4075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88DB76E-61A1-FF49-A904-A0883896583F}" type="datetimeFigureOut">
              <a:rPr lang="en-US" smtClean="0"/>
              <a:t>3/15/19</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E677055-7B07-0E4A-95B1-FC88EB9E86FD}" type="slidenum">
              <a:rPr lang="en-US" smtClean="0"/>
              <a:t>‹#›</a:t>
            </a:fld>
            <a:endParaRPr lang="en-US"/>
          </a:p>
        </p:txBody>
      </p:sp>
    </p:spTree>
    <p:extLst>
      <p:ext uri="{BB962C8B-B14F-4D97-AF65-F5344CB8AC3E}">
        <p14:creationId xmlns:p14="http://schemas.microsoft.com/office/powerpoint/2010/main" val="168188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Relationship Id="rId13" Type="http://schemas.openxmlformats.org/officeDocument/2006/relationships/image" Target="../media/image10.tiff"/><Relationship Id="rId3" Type="http://schemas.openxmlformats.org/officeDocument/2006/relationships/hyperlink" Target="https://github.com/rgebhart/nanoBALLS" TargetMode="External"/><Relationship Id="rId7" Type="http://schemas.openxmlformats.org/officeDocument/2006/relationships/image" Target="../media/image4.tiff"/><Relationship Id="rId12" Type="http://schemas.openxmlformats.org/officeDocument/2006/relationships/image" Target="../media/image9.tiff"/><Relationship Id="rId17" Type="http://schemas.openxmlformats.org/officeDocument/2006/relationships/image" Target="../media/image14.tiff"/><Relationship Id="rId2" Type="http://schemas.openxmlformats.org/officeDocument/2006/relationships/notesSlide" Target="../notesSlides/notesSlide1.xml"/><Relationship Id="rId16" Type="http://schemas.openxmlformats.org/officeDocument/2006/relationships/image" Target="../media/image13.tiff"/><Relationship Id="rId1" Type="http://schemas.openxmlformats.org/officeDocument/2006/relationships/slideLayout" Target="../slideLayouts/slideLayout1.xml"/><Relationship Id="rId6" Type="http://schemas.openxmlformats.org/officeDocument/2006/relationships/image" Target="../media/image3.tiff"/><Relationship Id="rId11" Type="http://schemas.openxmlformats.org/officeDocument/2006/relationships/image" Target="../media/image8.tiff"/><Relationship Id="rId5" Type="http://schemas.openxmlformats.org/officeDocument/2006/relationships/image" Target="../media/image2.tiff"/><Relationship Id="rId15" Type="http://schemas.openxmlformats.org/officeDocument/2006/relationships/image" Target="../media/image12.tiff"/><Relationship Id="rId10" Type="http://schemas.openxmlformats.org/officeDocument/2006/relationships/image" Target="../media/image7.tiff"/><Relationship Id="rId4" Type="http://schemas.openxmlformats.org/officeDocument/2006/relationships/image" Target="../media/image1.tiff"/><Relationship Id="rId9" Type="http://schemas.openxmlformats.org/officeDocument/2006/relationships/image" Target="../media/image6.tiff"/><Relationship Id="rId1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AE7429-6776-0047-A9E3-0E2FD22C3D3A}"/>
              </a:ext>
            </a:extLst>
          </p:cNvPr>
          <p:cNvSpPr txBox="1"/>
          <p:nvPr/>
        </p:nvSpPr>
        <p:spPr>
          <a:xfrm>
            <a:off x="0" y="-1"/>
            <a:ext cx="32918400" cy="3046988"/>
          </a:xfrm>
          <a:prstGeom prst="rect">
            <a:avLst/>
          </a:prstGeom>
          <a:solidFill>
            <a:srgbClr val="7C4B9F">
              <a:alpha val="50196"/>
            </a:srgb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7200" dirty="0"/>
              <a:t>Watergate Image Segmentation for Properties Analysis of Silica Nanospheres</a:t>
            </a:r>
          </a:p>
          <a:p>
            <a:pPr algn="ctr"/>
            <a:r>
              <a:rPr lang="en-US" sz="4800" dirty="0"/>
              <a:t>UW Direct - Winter 2019</a:t>
            </a:r>
          </a:p>
          <a:p>
            <a:pPr algn="ctr"/>
            <a:r>
              <a:rPr lang="en-US" sz="4000" dirty="0"/>
              <a:t>Omkar Bhambure</a:t>
            </a:r>
            <a:r>
              <a:rPr lang="en-US" sz="4000" baseline="30000" dirty="0"/>
              <a:t>1</a:t>
            </a:r>
            <a:r>
              <a:rPr lang="en-US" sz="4000" dirty="0"/>
              <a:t>, </a:t>
            </a:r>
            <a:r>
              <a:rPr lang="en-US" sz="4000" dirty="0" err="1"/>
              <a:t>Yueyang</a:t>
            </a:r>
            <a:r>
              <a:rPr lang="en-US" sz="4000" dirty="0"/>
              <a:t> Chen</a:t>
            </a:r>
            <a:r>
              <a:rPr lang="en-US" sz="4000" baseline="30000" dirty="0"/>
              <a:t>2</a:t>
            </a:r>
            <a:r>
              <a:rPr lang="en-US" sz="4000" dirty="0"/>
              <a:t>, Isaac Kretzmer</a:t>
            </a:r>
            <a:r>
              <a:rPr lang="en-US" sz="4000" baseline="30000" dirty="0"/>
              <a:t>1</a:t>
            </a:r>
            <a:r>
              <a:rPr lang="en-US" sz="4000" dirty="0"/>
              <a:t>, Rachel Gebhart</a:t>
            </a:r>
            <a:r>
              <a:rPr lang="en-US" sz="4000" baseline="30000" dirty="0"/>
              <a:t>3</a:t>
            </a:r>
            <a:endParaRPr lang="en-US" sz="4000" dirty="0"/>
          </a:p>
          <a:p>
            <a:pPr algn="ctr"/>
            <a:r>
              <a:rPr lang="en-US" sz="3200" baseline="30000" dirty="0"/>
              <a:t>1</a:t>
            </a:r>
            <a:r>
              <a:rPr lang="en-US" sz="3200" dirty="0"/>
              <a:t>Department of Chemical Engineering, </a:t>
            </a:r>
            <a:r>
              <a:rPr lang="en-US" sz="3200" baseline="30000" dirty="0"/>
              <a:t>2</a:t>
            </a:r>
            <a:r>
              <a:rPr lang="en-US" sz="3200" dirty="0"/>
              <a:t>Department of Electrical and Computer Engineering, </a:t>
            </a:r>
            <a:r>
              <a:rPr lang="en-US" sz="3200" baseline="30000" dirty="0"/>
              <a:t>3</a:t>
            </a:r>
            <a:r>
              <a:rPr lang="en-US" sz="3200" dirty="0"/>
              <a:t>Department of Chemistry</a:t>
            </a:r>
          </a:p>
        </p:txBody>
      </p:sp>
      <p:sp>
        <p:nvSpPr>
          <p:cNvPr id="5" name="TextBox 4">
            <a:extLst>
              <a:ext uri="{FF2B5EF4-FFF2-40B4-BE49-F238E27FC236}">
                <a16:creationId xmlns:a16="http://schemas.microsoft.com/office/drawing/2014/main" id="{853BBCC9-B3DE-0E4D-B07F-4D2D941366BE}"/>
              </a:ext>
            </a:extLst>
          </p:cNvPr>
          <p:cNvSpPr txBox="1"/>
          <p:nvPr/>
        </p:nvSpPr>
        <p:spPr>
          <a:xfrm>
            <a:off x="122372" y="3308243"/>
            <a:ext cx="11118621" cy="13449836"/>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600" b="1" dirty="0"/>
              <a:t>Introduction</a:t>
            </a:r>
          </a:p>
          <a:p>
            <a:endParaRPr lang="en-US" sz="2800" b="1" dirty="0"/>
          </a:p>
          <a:p>
            <a:r>
              <a:rPr lang="en-US" sz="2800" b="1" dirty="0"/>
              <a:t>Motivation</a:t>
            </a:r>
          </a:p>
          <a:p>
            <a:pPr algn="just"/>
            <a:r>
              <a:rPr lang="en-US" sz="2400" dirty="0"/>
              <a:t>Synthesis of mineral nanoparticles for uses in solar, medicinal, and cosmetic technologies has been researched extensively by a plethora of disciplines.  Imperative to this research is the analysis of optical and </a:t>
            </a:r>
            <a:r>
              <a:rPr lang="en-US" sz="2400" dirty="0">
                <a:solidFill>
                  <a:schemeClr val="tx1"/>
                </a:solidFill>
              </a:rPr>
              <a:t>electron</a:t>
            </a:r>
            <a:r>
              <a:rPr lang="en-US" sz="2400" dirty="0"/>
              <a:t> microscopy images showing the morphology of the produced nanostructures. Historically, analysis of these images has been performed manually using software packages such as ImageJ to measure particle size distributions.  This process is labor intensive, and leaves sample selection and analysis to user discretion.</a:t>
            </a:r>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r>
              <a:rPr lang="en-US" sz="2400" dirty="0"/>
              <a:t>While it is possible to measure particle sizes and generate a mean radius and size distribution, it is difficult to attribute the spread of radial lengths to a distribution of particle sizes, or regular non-spherical morphology.  A software package capable of reporting these properties would be of great benefit to researchers.</a:t>
            </a:r>
          </a:p>
          <a:p>
            <a:endParaRPr lang="en-US" sz="2800" b="1" dirty="0"/>
          </a:p>
          <a:p>
            <a:r>
              <a:rPr lang="en-US" sz="2800" b="1" dirty="0"/>
              <a:t>Project Goals</a:t>
            </a:r>
          </a:p>
          <a:p>
            <a:pPr algn="just"/>
            <a:r>
              <a:rPr lang="en-US" sz="2400" dirty="0"/>
              <a:t>To decrease subjective and implicit bias in image analysis, our goal was to create a piece of software to run within the Python environment  which would be able to parse individual, overlapping particles from the .</a:t>
            </a:r>
            <a:r>
              <a:rPr lang="en-US" sz="2400" dirty="0" err="1"/>
              <a:t>tif</a:t>
            </a:r>
            <a:r>
              <a:rPr lang="en-US" sz="2400" dirty="0"/>
              <a:t> SEM output and return the following metrics:</a:t>
            </a:r>
          </a:p>
          <a:p>
            <a:pPr marL="914400" lvl="1" indent="-457200">
              <a:buFont typeface="Arial" panose="020B0604020202020204" pitchFamily="34" charset="0"/>
              <a:buChar char="•"/>
            </a:pPr>
            <a:r>
              <a:rPr lang="en-US" sz="2400" dirty="0"/>
              <a:t>Particle Count</a:t>
            </a:r>
          </a:p>
          <a:p>
            <a:pPr marL="914400" lvl="1" indent="-457200" algn="just">
              <a:buFont typeface="Arial" panose="020B0604020202020204" pitchFamily="34" charset="0"/>
              <a:buChar char="•"/>
            </a:pPr>
            <a:r>
              <a:rPr lang="en-US" sz="2400" dirty="0"/>
              <a:t>Mean particle size</a:t>
            </a:r>
          </a:p>
          <a:p>
            <a:pPr marL="914400" lvl="1" indent="-457200" algn="just">
              <a:buFont typeface="Arial" panose="020B0604020202020204" pitchFamily="34" charset="0"/>
              <a:buChar char="•"/>
            </a:pPr>
            <a:r>
              <a:rPr lang="en-US" sz="2400" dirty="0"/>
              <a:t>Degree of spherical character</a:t>
            </a:r>
          </a:p>
        </p:txBody>
      </p:sp>
      <p:sp>
        <p:nvSpPr>
          <p:cNvPr id="15" name="TextBox 14">
            <a:extLst>
              <a:ext uri="{FF2B5EF4-FFF2-40B4-BE49-F238E27FC236}">
                <a16:creationId xmlns:a16="http://schemas.microsoft.com/office/drawing/2014/main" id="{29D9EAAF-FC6A-8148-B8DE-F8B8A2580C0D}"/>
              </a:ext>
            </a:extLst>
          </p:cNvPr>
          <p:cNvSpPr txBox="1"/>
          <p:nvPr/>
        </p:nvSpPr>
        <p:spPr>
          <a:xfrm>
            <a:off x="11196661" y="3308243"/>
            <a:ext cx="11371214" cy="1200329"/>
          </a:xfrm>
          <a:prstGeom prst="rect">
            <a:avLst/>
          </a:prstGeom>
          <a:noFill/>
        </p:spPr>
        <p:txBody>
          <a:bodyPr wrap="square" rtlCol="0">
            <a:spAutoFit/>
          </a:bodyPr>
          <a:lstStyle/>
          <a:p>
            <a:pPr algn="ctr"/>
            <a:r>
              <a:rPr lang="en-US" sz="3600" b="1" dirty="0">
                <a:solidFill>
                  <a:schemeClr val="dk1"/>
                </a:solidFill>
              </a:rPr>
              <a:t>Methodology</a:t>
            </a:r>
            <a:endParaRPr lang="en-US" dirty="0"/>
          </a:p>
          <a:p>
            <a:endParaRPr lang="en-US" dirty="0"/>
          </a:p>
          <a:p>
            <a:endParaRPr lang="en-US" dirty="0"/>
          </a:p>
        </p:txBody>
      </p:sp>
      <p:sp>
        <p:nvSpPr>
          <p:cNvPr id="17" name="TextBox 16">
            <a:extLst>
              <a:ext uri="{FF2B5EF4-FFF2-40B4-BE49-F238E27FC236}">
                <a16:creationId xmlns:a16="http://schemas.microsoft.com/office/drawing/2014/main" id="{43EE1746-11B0-4747-A214-DF6A530D6E84}"/>
              </a:ext>
            </a:extLst>
          </p:cNvPr>
          <p:cNvSpPr txBox="1"/>
          <p:nvPr/>
        </p:nvSpPr>
        <p:spPr>
          <a:xfrm>
            <a:off x="198506" y="17114564"/>
            <a:ext cx="11118621" cy="2923877"/>
          </a:xfrm>
          <a:prstGeom prst="rect">
            <a:avLst/>
          </a:prstGeom>
          <a:noFill/>
        </p:spPr>
        <p:txBody>
          <a:bodyPr wrap="square" rtlCol="0">
            <a:spAutoFit/>
          </a:bodyPr>
          <a:lstStyle/>
          <a:p>
            <a:pPr algn="ctr"/>
            <a:r>
              <a:rPr lang="en-US" sz="3600" b="1" dirty="0">
                <a:solidFill>
                  <a:schemeClr val="dk1"/>
                </a:solidFill>
              </a:rPr>
              <a:t>Acknowledgements</a:t>
            </a:r>
          </a:p>
          <a:p>
            <a:endParaRPr lang="en-US" sz="2800" b="1" dirty="0">
              <a:solidFill>
                <a:schemeClr val="dk1"/>
              </a:solidFill>
            </a:endParaRPr>
          </a:p>
          <a:p>
            <a:r>
              <a:rPr lang="en-US" sz="2000" dirty="0">
                <a:solidFill>
                  <a:schemeClr val="dk1"/>
                </a:solidFill>
              </a:rPr>
              <a:t>Our team wishes to thank Prof. David Beck, Chad Curtis, and the rest of the DIRECT teaching staff.  Additional thanks goes to Kelly Thornton.  </a:t>
            </a:r>
          </a:p>
          <a:p>
            <a:r>
              <a:rPr lang="en-US" sz="2000" dirty="0">
                <a:solidFill>
                  <a:schemeClr val="dk1"/>
                </a:solidFill>
              </a:rPr>
              <a:t>Data was acquired by Dr. Erika Buckle and provided by Prof. Gary </a:t>
            </a:r>
            <a:r>
              <a:rPr lang="en-US" sz="2000" dirty="0" err="1">
                <a:solidFill>
                  <a:schemeClr val="dk1"/>
                </a:solidFill>
              </a:rPr>
              <a:t>Drobny</a:t>
            </a:r>
            <a:r>
              <a:rPr lang="en-US" sz="2000" dirty="0">
                <a:solidFill>
                  <a:schemeClr val="dk1"/>
                </a:solidFill>
              </a:rPr>
              <a:t> and Prof. Jim </a:t>
            </a:r>
            <a:r>
              <a:rPr lang="en-US" sz="2000" dirty="0" err="1">
                <a:solidFill>
                  <a:schemeClr val="dk1"/>
                </a:solidFill>
              </a:rPr>
              <a:t>Pfaendtner</a:t>
            </a:r>
            <a:r>
              <a:rPr lang="en-US" sz="2000" dirty="0">
                <a:solidFill>
                  <a:schemeClr val="dk1"/>
                </a:solidFill>
              </a:rPr>
              <a:t>.  </a:t>
            </a:r>
          </a:p>
          <a:p>
            <a:r>
              <a:rPr lang="en-US" sz="2000" dirty="0">
                <a:solidFill>
                  <a:schemeClr val="dk1"/>
                </a:solidFill>
              </a:rPr>
              <a:t>All used packages are open source.  Documentation can be accessed through our GitHub at: </a:t>
            </a:r>
            <a:r>
              <a:rPr lang="en-US" sz="2000" dirty="0">
                <a:solidFill>
                  <a:schemeClr val="dk1"/>
                </a:solidFill>
                <a:hlinkClick r:id="rId3"/>
              </a:rPr>
              <a:t>https://github.com/rgebhart/nanoBALLS</a:t>
            </a:r>
            <a:endParaRPr lang="en-US" sz="2000" dirty="0">
              <a:solidFill>
                <a:schemeClr val="dk1"/>
              </a:solidFill>
            </a:endParaRPr>
          </a:p>
          <a:p>
            <a:r>
              <a:rPr lang="en-US" sz="2000" dirty="0">
                <a:solidFill>
                  <a:schemeClr val="dk1"/>
                </a:solidFill>
              </a:rPr>
              <a:t>Sample image courtesy of </a:t>
            </a:r>
            <a:r>
              <a:rPr lang="en-US" sz="2000" dirty="0" err="1">
                <a:solidFill>
                  <a:schemeClr val="dk1"/>
                </a:solidFill>
              </a:rPr>
              <a:t>CalTech</a:t>
            </a:r>
            <a:r>
              <a:rPr lang="en-US" sz="2000" dirty="0">
                <a:solidFill>
                  <a:schemeClr val="dk1"/>
                </a:solidFill>
              </a:rPr>
              <a:t>: http://</a:t>
            </a:r>
            <a:r>
              <a:rPr lang="en-US" sz="2000" dirty="0" err="1">
                <a:solidFill>
                  <a:schemeClr val="dk1"/>
                </a:solidFill>
              </a:rPr>
              <a:t>minerals.gps.caltech.edu</a:t>
            </a:r>
            <a:r>
              <a:rPr lang="en-US" sz="2000" dirty="0">
                <a:solidFill>
                  <a:schemeClr val="dk1"/>
                </a:solidFill>
              </a:rPr>
              <a:t>/</a:t>
            </a:r>
            <a:r>
              <a:rPr lang="en-US" sz="2000" dirty="0" err="1">
                <a:solidFill>
                  <a:schemeClr val="dk1"/>
                </a:solidFill>
              </a:rPr>
              <a:t>Silica_Polymorphs</a:t>
            </a:r>
            <a:r>
              <a:rPr lang="en-US" sz="2000" dirty="0">
                <a:solidFill>
                  <a:schemeClr val="dk1"/>
                </a:solidFill>
              </a:rPr>
              <a:t>/</a:t>
            </a:r>
            <a:r>
              <a:rPr lang="en-US" sz="2000" dirty="0" err="1">
                <a:solidFill>
                  <a:schemeClr val="dk1"/>
                </a:solidFill>
              </a:rPr>
              <a:t>index.html</a:t>
            </a:r>
            <a:endParaRPr lang="en-US" sz="2000" dirty="0">
              <a:solidFill>
                <a:schemeClr val="dk1"/>
              </a:solidFill>
            </a:endParaRPr>
          </a:p>
        </p:txBody>
      </p:sp>
      <p:sp>
        <p:nvSpPr>
          <p:cNvPr id="20" name="TextBox 19">
            <a:extLst>
              <a:ext uri="{FF2B5EF4-FFF2-40B4-BE49-F238E27FC236}">
                <a16:creationId xmlns:a16="http://schemas.microsoft.com/office/drawing/2014/main" id="{4ABF1E8E-3B57-E64F-9A27-7FCB2423CFAC}"/>
              </a:ext>
            </a:extLst>
          </p:cNvPr>
          <p:cNvSpPr txBox="1"/>
          <p:nvPr/>
        </p:nvSpPr>
        <p:spPr>
          <a:xfrm>
            <a:off x="22563521" y="3308243"/>
            <a:ext cx="10092853" cy="10033516"/>
          </a:xfrm>
          <a:prstGeom prst="rect">
            <a:avLst/>
          </a:prstGeom>
          <a:noFill/>
        </p:spPr>
        <p:txBody>
          <a:bodyPr wrap="square" rtlCol="0">
            <a:spAutoFit/>
          </a:bodyPr>
          <a:lstStyle/>
          <a:p>
            <a:pPr algn="ctr"/>
            <a:r>
              <a:rPr lang="en-US" sz="3600" b="1" dirty="0">
                <a:solidFill>
                  <a:schemeClr val="dk1"/>
                </a:solidFill>
              </a:rPr>
              <a:t>Results</a:t>
            </a:r>
          </a:p>
          <a:p>
            <a:endParaRPr lang="en-US" dirty="0"/>
          </a:p>
          <a:p>
            <a:r>
              <a:rPr lang="en-US" sz="2800" b="1" dirty="0">
                <a:solidFill>
                  <a:schemeClr val="dk1"/>
                </a:solidFill>
              </a:rPr>
              <a:t>Image Enhancement</a:t>
            </a:r>
          </a:p>
          <a:p>
            <a:r>
              <a:rPr lang="en-US" sz="2400" dirty="0">
                <a:solidFill>
                  <a:schemeClr val="dk1"/>
                </a:solidFill>
              </a:rPr>
              <a:t>Drastically improves edge finding </a:t>
            </a: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r>
              <a:rPr lang="en-US" sz="2800" b="1" dirty="0">
                <a:solidFill>
                  <a:schemeClr val="dk1"/>
                </a:solidFill>
              </a:rPr>
              <a:t>Image Segmentation</a:t>
            </a:r>
          </a:p>
          <a:p>
            <a:pPr algn="just"/>
            <a:r>
              <a:rPr lang="en-US" sz="2400" dirty="0">
                <a:solidFill>
                  <a:schemeClr val="dk1"/>
                </a:solidFill>
              </a:rPr>
              <a:t>Combination of methods greatly improves ability to find multiple particles and segment them in a poorly bounded image.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2800" b="1" dirty="0">
                <a:solidFill>
                  <a:schemeClr val="dk1"/>
                </a:solidFill>
              </a:rPr>
              <a:t>Circle Fitting</a:t>
            </a:r>
          </a:p>
          <a:p>
            <a:r>
              <a:rPr lang="en-US" sz="2400" dirty="0">
                <a:solidFill>
                  <a:schemeClr val="dk1"/>
                </a:solidFill>
              </a:rPr>
              <a:t>Able to detect multiple particles </a:t>
            </a:r>
            <a:r>
              <a:rPr lang="en-US" sz="2400" dirty="0"/>
              <a:t>which</a:t>
            </a:r>
            <a:r>
              <a:rPr lang="en-US" sz="2400" dirty="0">
                <a:solidFill>
                  <a:schemeClr val="dk1"/>
                </a:solidFill>
              </a:rPr>
              <a:t> are overlapping one another</a:t>
            </a:r>
          </a:p>
          <a:p>
            <a:endParaRPr lang="en-US" dirty="0"/>
          </a:p>
        </p:txBody>
      </p:sp>
      <p:sp>
        <p:nvSpPr>
          <p:cNvPr id="21" name="TextBox 20">
            <a:extLst>
              <a:ext uri="{FF2B5EF4-FFF2-40B4-BE49-F238E27FC236}">
                <a16:creationId xmlns:a16="http://schemas.microsoft.com/office/drawing/2014/main" id="{B0494181-4142-364D-8888-D3FEFDEE0DA1}"/>
              </a:ext>
            </a:extLst>
          </p:cNvPr>
          <p:cNvSpPr txBox="1"/>
          <p:nvPr/>
        </p:nvSpPr>
        <p:spPr>
          <a:xfrm>
            <a:off x="11577780" y="11705238"/>
            <a:ext cx="10588779" cy="10372070"/>
          </a:xfrm>
          <a:prstGeom prst="rect">
            <a:avLst/>
          </a:prstGeom>
          <a:noFill/>
        </p:spPr>
        <p:txBody>
          <a:bodyPr wrap="square" rtlCol="0">
            <a:spAutoFit/>
          </a:bodyPr>
          <a:lstStyle/>
          <a:p>
            <a:r>
              <a:rPr lang="en-US" sz="2800" b="1" dirty="0">
                <a:solidFill>
                  <a:schemeClr val="dk1"/>
                </a:solidFill>
              </a:rPr>
              <a:t>Image Enhancement</a:t>
            </a:r>
          </a:p>
          <a:p>
            <a:r>
              <a:rPr lang="en-US" sz="2400" dirty="0">
                <a:solidFill>
                  <a:schemeClr val="dk1"/>
                </a:solidFill>
              </a:rPr>
              <a:t>Toggle contrast and brightness settings until the mean and standard deviations of the image histograms are normalized to assist Canny edge finding method.</a:t>
            </a:r>
          </a:p>
          <a:p>
            <a:endParaRPr lang="en-US" dirty="0"/>
          </a:p>
          <a:p>
            <a:r>
              <a:rPr lang="en-US" sz="2800" b="1" dirty="0">
                <a:solidFill>
                  <a:schemeClr val="dk1"/>
                </a:solidFill>
              </a:rPr>
              <a:t>Image Segmentation</a:t>
            </a:r>
          </a:p>
          <a:p>
            <a:pPr marL="742950" lvl="1" indent="-285750">
              <a:buFont typeface="Arial" panose="020B0604020202020204" pitchFamily="34" charset="0"/>
              <a:buChar char="•"/>
            </a:pPr>
            <a:r>
              <a:rPr lang="en-US" sz="2400" dirty="0">
                <a:solidFill>
                  <a:schemeClr val="dk1"/>
                </a:solidFill>
              </a:rPr>
              <a:t>Create image binary</a:t>
            </a:r>
          </a:p>
          <a:p>
            <a:pPr marL="742950" lvl="1" indent="-285750">
              <a:buFont typeface="Arial" panose="020B0604020202020204" pitchFamily="34" charset="0"/>
              <a:buChar char="•"/>
            </a:pPr>
            <a:r>
              <a:rPr lang="en-US" sz="2400" dirty="0">
                <a:solidFill>
                  <a:schemeClr val="dk1"/>
                </a:solidFill>
              </a:rPr>
              <a:t>Locate center of particles via Euclidean distance calculations</a:t>
            </a:r>
          </a:p>
          <a:p>
            <a:pPr marL="742950" lvl="1" indent="-285750">
              <a:buFont typeface="Arial" panose="020B0604020202020204" pitchFamily="34" charset="0"/>
              <a:buChar char="•"/>
            </a:pPr>
            <a:r>
              <a:rPr lang="en-US" sz="2400" dirty="0">
                <a:solidFill>
                  <a:schemeClr val="dk1"/>
                </a:solidFill>
              </a:rPr>
              <a:t>Fill particles out to edges using Watershed segmentation</a:t>
            </a:r>
          </a:p>
          <a:p>
            <a:endParaRPr lang="en-US" dirty="0"/>
          </a:p>
          <a:p>
            <a:r>
              <a:rPr lang="en-US" sz="2800" b="1" dirty="0">
                <a:solidFill>
                  <a:schemeClr val="dk1"/>
                </a:solidFill>
              </a:rPr>
              <a:t>Circle Fitting</a:t>
            </a:r>
          </a:p>
          <a:p>
            <a:r>
              <a:rPr lang="en-US" sz="2400" dirty="0">
                <a:solidFill>
                  <a:schemeClr val="dk1"/>
                </a:solidFill>
              </a:rPr>
              <a:t>Exploring several pre-build methods of circle fitting</a:t>
            </a:r>
          </a:p>
          <a:p>
            <a:pPr marL="800100" lvl="1" indent="-342900">
              <a:buFont typeface="Arial" panose="020B0604020202020204" pitchFamily="34" charset="0"/>
              <a:buChar char="•"/>
            </a:pPr>
            <a:r>
              <a:rPr lang="en-US" sz="2400" dirty="0" err="1">
                <a:solidFill>
                  <a:schemeClr val="dk1"/>
                </a:solidFill>
              </a:rPr>
              <a:t>Houghs</a:t>
            </a:r>
            <a:r>
              <a:rPr lang="en-US" sz="2400" dirty="0">
                <a:solidFill>
                  <a:schemeClr val="dk1"/>
                </a:solidFill>
              </a:rPr>
              <a:t> method (OpenCV)</a:t>
            </a:r>
          </a:p>
          <a:p>
            <a:pPr marL="800100" lvl="1" indent="-342900">
              <a:buFont typeface="Arial" panose="020B0604020202020204" pitchFamily="34" charset="0"/>
              <a:buChar char="•"/>
            </a:pPr>
            <a:r>
              <a:rPr lang="en-US" sz="2400" dirty="0">
                <a:solidFill>
                  <a:schemeClr val="dk1"/>
                </a:solidFill>
              </a:rPr>
              <a:t>Min Ellipsoidal fit (OpenCV)</a:t>
            </a:r>
          </a:p>
          <a:p>
            <a:endParaRPr lang="en-US" dirty="0"/>
          </a:p>
          <a:p>
            <a:r>
              <a:rPr lang="en-US" sz="2800" b="1" dirty="0">
                <a:solidFill>
                  <a:schemeClr val="dk1"/>
                </a:solidFill>
              </a:rPr>
              <a:t>Physical Unit Conversion Factor</a:t>
            </a:r>
          </a:p>
          <a:p>
            <a:r>
              <a:rPr lang="en-US" sz="2400" dirty="0">
                <a:solidFill>
                  <a:schemeClr val="dk1"/>
                </a:solidFill>
              </a:rPr>
              <a:t>Convert measured pixel lengths to relevant </a:t>
            </a:r>
          </a:p>
          <a:p>
            <a:r>
              <a:rPr lang="en-US" sz="2400" dirty="0">
                <a:solidFill>
                  <a:schemeClr val="dk1"/>
                </a:solidFill>
              </a:rPr>
              <a:t>physical distances.</a:t>
            </a:r>
          </a:p>
          <a:p>
            <a:endParaRPr lang="en-US" dirty="0"/>
          </a:p>
          <a:p>
            <a:r>
              <a:rPr lang="en-US" sz="2800" b="1" dirty="0">
                <a:solidFill>
                  <a:schemeClr val="dk1"/>
                </a:solidFill>
              </a:rPr>
              <a:t>User Interface</a:t>
            </a:r>
          </a:p>
          <a:p>
            <a:r>
              <a:rPr lang="en-US" sz="2400" dirty="0">
                <a:solidFill>
                  <a:schemeClr val="dk1"/>
                </a:solidFill>
              </a:rPr>
              <a:t>Inputs:</a:t>
            </a:r>
          </a:p>
          <a:p>
            <a:pPr marL="742950" lvl="1" indent="-285750">
              <a:buFont typeface="Arial" panose="020B0604020202020204" pitchFamily="34" charset="0"/>
              <a:buChar char="•"/>
            </a:pPr>
            <a:r>
              <a:rPr lang="en-US" sz="2400" dirty="0">
                <a:solidFill>
                  <a:schemeClr val="dk1"/>
                </a:solidFill>
              </a:rPr>
              <a:t>Image file</a:t>
            </a:r>
          </a:p>
          <a:p>
            <a:pPr marL="742950" lvl="1" indent="-285750">
              <a:buFont typeface="Arial" panose="020B0604020202020204" pitchFamily="34" charset="0"/>
              <a:buChar char="•"/>
            </a:pPr>
            <a:r>
              <a:rPr lang="en-US" sz="2400" dirty="0">
                <a:solidFill>
                  <a:schemeClr val="dk1"/>
                </a:solidFill>
              </a:rPr>
              <a:t>Magnification factor (if needed)</a:t>
            </a:r>
          </a:p>
          <a:p>
            <a:r>
              <a:rPr lang="en-US" sz="2400" dirty="0">
                <a:solidFill>
                  <a:schemeClr val="dk1"/>
                </a:solidFill>
              </a:rPr>
              <a:t>Outputs:</a:t>
            </a:r>
          </a:p>
          <a:p>
            <a:pPr marL="742950" lvl="1" indent="-285750">
              <a:buFont typeface="Arial" panose="020B0604020202020204" pitchFamily="34" charset="0"/>
              <a:buChar char="•"/>
            </a:pPr>
            <a:r>
              <a:rPr lang="en-US" sz="2400" dirty="0">
                <a:solidFill>
                  <a:schemeClr val="dk1"/>
                </a:solidFill>
              </a:rPr>
              <a:t>Mean particle size + standard deviation</a:t>
            </a:r>
          </a:p>
          <a:p>
            <a:pPr marL="742950" lvl="1" indent="-285750">
              <a:buFont typeface="Arial" panose="020B0604020202020204" pitchFamily="34" charset="0"/>
              <a:buChar char="•"/>
            </a:pPr>
            <a:r>
              <a:rPr lang="en-US" sz="2400" dirty="0">
                <a:solidFill>
                  <a:schemeClr val="dk1"/>
                </a:solidFill>
              </a:rPr>
              <a:t>Histogram of particle size</a:t>
            </a:r>
          </a:p>
          <a:p>
            <a:pPr marL="742950" lvl="1" indent="-285750">
              <a:buFont typeface="Arial" panose="020B0604020202020204" pitchFamily="34" charset="0"/>
              <a:buChar char="•"/>
            </a:pPr>
            <a:r>
              <a:rPr lang="en-US" sz="2400" dirty="0">
                <a:solidFill>
                  <a:schemeClr val="dk1"/>
                </a:solidFill>
              </a:rPr>
              <a:t>Plot of original and segmented image</a:t>
            </a:r>
          </a:p>
          <a:p>
            <a:pPr marL="742950" lvl="1" indent="-285750">
              <a:buFont typeface="Arial" panose="020B0604020202020204" pitchFamily="34" charset="0"/>
              <a:buChar char="•"/>
            </a:pPr>
            <a:r>
              <a:rPr lang="en-US" sz="2400" dirty="0">
                <a:solidFill>
                  <a:schemeClr val="dk1"/>
                </a:solidFill>
              </a:rPr>
              <a:t>Plot of minimum radius vs maximum radius</a:t>
            </a:r>
          </a:p>
        </p:txBody>
      </p:sp>
      <p:pic>
        <p:nvPicPr>
          <p:cNvPr id="11" name="Picture 10">
            <a:extLst>
              <a:ext uri="{FF2B5EF4-FFF2-40B4-BE49-F238E27FC236}">
                <a16:creationId xmlns:a16="http://schemas.microsoft.com/office/drawing/2014/main" id="{8566729E-1984-E74B-B141-172E3E9468D8}"/>
              </a:ext>
            </a:extLst>
          </p:cNvPr>
          <p:cNvPicPr>
            <a:picLocks noChangeAspect="1"/>
          </p:cNvPicPr>
          <p:nvPr/>
        </p:nvPicPr>
        <p:blipFill>
          <a:blip r:embed="rId4"/>
          <a:stretch>
            <a:fillRect/>
          </a:stretch>
        </p:blipFill>
        <p:spPr>
          <a:xfrm>
            <a:off x="22691993" y="9312680"/>
            <a:ext cx="9822121" cy="2629411"/>
          </a:xfrm>
          <a:prstGeom prst="rect">
            <a:avLst/>
          </a:prstGeom>
        </p:spPr>
      </p:pic>
      <p:sp>
        <p:nvSpPr>
          <p:cNvPr id="28" name="TextBox 27">
            <a:extLst>
              <a:ext uri="{FF2B5EF4-FFF2-40B4-BE49-F238E27FC236}">
                <a16:creationId xmlns:a16="http://schemas.microsoft.com/office/drawing/2014/main" id="{D1BCB1F3-208C-BD42-B8AE-978D11048FBD}"/>
              </a:ext>
            </a:extLst>
          </p:cNvPr>
          <p:cNvSpPr txBox="1"/>
          <p:nvPr/>
        </p:nvSpPr>
        <p:spPr>
          <a:xfrm>
            <a:off x="22572229" y="16106160"/>
            <a:ext cx="10346171" cy="3570208"/>
          </a:xfrm>
          <a:prstGeom prst="rect">
            <a:avLst/>
          </a:prstGeom>
          <a:noFill/>
        </p:spPr>
        <p:txBody>
          <a:bodyPr wrap="square" rtlCol="0">
            <a:spAutoFit/>
          </a:bodyPr>
          <a:lstStyle/>
          <a:p>
            <a:r>
              <a:rPr lang="en-US" sz="2800" b="1" dirty="0">
                <a:solidFill>
                  <a:schemeClr val="dk1"/>
                </a:solidFill>
              </a:rPr>
              <a:t>Future Work</a:t>
            </a:r>
          </a:p>
          <a:p>
            <a:pPr marL="342900" indent="-342900">
              <a:buFont typeface="Arial" panose="020B0604020202020204" pitchFamily="34" charset="0"/>
              <a:buChar char="•"/>
            </a:pPr>
            <a:r>
              <a:rPr lang="en-US" sz="2400" dirty="0">
                <a:solidFill>
                  <a:schemeClr val="dk1"/>
                </a:solidFill>
              </a:rPr>
              <a:t>Trouble scaling up the program to handle more fringe cases</a:t>
            </a:r>
          </a:p>
          <a:p>
            <a:endParaRPr lang="en-US" dirty="0"/>
          </a:p>
          <a:p>
            <a:endParaRPr lang="en-US" dirty="0"/>
          </a:p>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r>
              <a:rPr lang="en-US" sz="2400" dirty="0">
                <a:solidFill>
                  <a:schemeClr val="dk1"/>
                </a:solidFill>
              </a:rPr>
              <a:t>Still having issues with circle and ellipse fitting the test image. </a:t>
            </a:r>
          </a:p>
          <a:p>
            <a:pPr marL="342900" indent="-342900">
              <a:buFont typeface="Arial" panose="020B0604020202020204" pitchFamily="34" charset="0"/>
              <a:buChar char="•"/>
            </a:pPr>
            <a:r>
              <a:rPr lang="en-US" sz="2400" dirty="0">
                <a:solidFill>
                  <a:schemeClr val="dk1"/>
                </a:solidFill>
              </a:rPr>
              <a:t>Real data images still proving difficult to fit</a:t>
            </a:r>
          </a:p>
        </p:txBody>
      </p:sp>
      <p:grpSp>
        <p:nvGrpSpPr>
          <p:cNvPr id="34" name="Group 33">
            <a:extLst>
              <a:ext uri="{FF2B5EF4-FFF2-40B4-BE49-F238E27FC236}">
                <a16:creationId xmlns:a16="http://schemas.microsoft.com/office/drawing/2014/main" id="{807488E9-0C81-0B43-9B16-3AA5E72111DA}"/>
              </a:ext>
            </a:extLst>
          </p:cNvPr>
          <p:cNvGrpSpPr/>
          <p:nvPr/>
        </p:nvGrpSpPr>
        <p:grpSpPr>
          <a:xfrm>
            <a:off x="25657702" y="17114564"/>
            <a:ext cx="3477682" cy="1663928"/>
            <a:chOff x="22160575" y="14742495"/>
            <a:chExt cx="7963066" cy="3810000"/>
          </a:xfrm>
        </p:grpSpPr>
        <p:pic>
          <p:nvPicPr>
            <p:cNvPr id="32" name="Picture 31">
              <a:extLst>
                <a:ext uri="{FF2B5EF4-FFF2-40B4-BE49-F238E27FC236}">
                  <a16:creationId xmlns:a16="http://schemas.microsoft.com/office/drawing/2014/main" id="{F397D510-6AB2-D840-91DB-7F7A46187324}"/>
                </a:ext>
              </a:extLst>
            </p:cNvPr>
            <p:cNvPicPr>
              <a:picLocks noChangeAspect="1"/>
            </p:cNvPicPr>
            <p:nvPr/>
          </p:nvPicPr>
          <p:blipFill>
            <a:blip r:embed="rId5"/>
            <a:stretch>
              <a:fillRect/>
            </a:stretch>
          </p:blipFill>
          <p:spPr>
            <a:xfrm>
              <a:off x="22160575" y="14742495"/>
              <a:ext cx="3810000" cy="3810000"/>
            </a:xfrm>
            <a:prstGeom prst="rect">
              <a:avLst/>
            </a:prstGeom>
          </p:spPr>
        </p:pic>
        <p:pic>
          <p:nvPicPr>
            <p:cNvPr id="33" name="Picture 32">
              <a:extLst>
                <a:ext uri="{FF2B5EF4-FFF2-40B4-BE49-F238E27FC236}">
                  <a16:creationId xmlns:a16="http://schemas.microsoft.com/office/drawing/2014/main" id="{D8AD474C-3A13-8C44-A041-1B2DF52E8D34}"/>
                </a:ext>
              </a:extLst>
            </p:cNvPr>
            <p:cNvPicPr>
              <a:picLocks noChangeAspect="1"/>
            </p:cNvPicPr>
            <p:nvPr/>
          </p:nvPicPr>
          <p:blipFill>
            <a:blip r:embed="rId6"/>
            <a:stretch>
              <a:fillRect/>
            </a:stretch>
          </p:blipFill>
          <p:spPr>
            <a:xfrm>
              <a:off x="26313641" y="14742495"/>
              <a:ext cx="3810000" cy="3810000"/>
            </a:xfrm>
            <a:prstGeom prst="rect">
              <a:avLst/>
            </a:prstGeom>
          </p:spPr>
        </p:pic>
      </p:grpSp>
      <p:pic>
        <p:nvPicPr>
          <p:cNvPr id="35" name="Picture 34">
            <a:extLst>
              <a:ext uri="{FF2B5EF4-FFF2-40B4-BE49-F238E27FC236}">
                <a16:creationId xmlns:a16="http://schemas.microsoft.com/office/drawing/2014/main" id="{439F6C19-8CA9-114C-B03F-19C4EE7F344C}"/>
              </a:ext>
            </a:extLst>
          </p:cNvPr>
          <p:cNvPicPr>
            <a:picLocks noChangeAspect="1"/>
          </p:cNvPicPr>
          <p:nvPr/>
        </p:nvPicPr>
        <p:blipFill>
          <a:blip r:embed="rId7"/>
          <a:stretch>
            <a:fillRect/>
          </a:stretch>
        </p:blipFill>
        <p:spPr>
          <a:xfrm>
            <a:off x="3829892" y="20352659"/>
            <a:ext cx="7366769" cy="1473354"/>
          </a:xfrm>
          <a:prstGeom prst="rect">
            <a:avLst/>
          </a:prstGeom>
        </p:spPr>
      </p:pic>
      <p:sp>
        <p:nvSpPr>
          <p:cNvPr id="37" name="Rectangle 36">
            <a:extLst>
              <a:ext uri="{FF2B5EF4-FFF2-40B4-BE49-F238E27FC236}">
                <a16:creationId xmlns:a16="http://schemas.microsoft.com/office/drawing/2014/main" id="{EAB1FEDD-C90B-9F4A-B5C6-0D2DA5EC6AF8}"/>
              </a:ext>
            </a:extLst>
          </p:cNvPr>
          <p:cNvSpPr/>
          <p:nvPr/>
        </p:nvSpPr>
        <p:spPr>
          <a:xfrm>
            <a:off x="152280" y="17135051"/>
            <a:ext cx="11100912" cy="469466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AD59FD7C-CC96-3049-B69C-AAD2C5A24B65}"/>
              </a:ext>
            </a:extLst>
          </p:cNvPr>
          <p:cNvGrpSpPr/>
          <p:nvPr/>
        </p:nvGrpSpPr>
        <p:grpSpPr>
          <a:xfrm>
            <a:off x="2066732" y="7647415"/>
            <a:ext cx="7382168" cy="4057823"/>
            <a:chOff x="1866681" y="6658456"/>
            <a:chExt cx="8158221" cy="4484403"/>
          </a:xfrm>
        </p:grpSpPr>
        <p:pic>
          <p:nvPicPr>
            <p:cNvPr id="19" name="Picture 18">
              <a:extLst>
                <a:ext uri="{FF2B5EF4-FFF2-40B4-BE49-F238E27FC236}">
                  <a16:creationId xmlns:a16="http://schemas.microsoft.com/office/drawing/2014/main" id="{A9700E8A-E12F-0B40-9C65-9485FF4D60BE}"/>
                </a:ext>
              </a:extLst>
            </p:cNvPr>
            <p:cNvPicPr>
              <a:picLocks noChangeAspect="1"/>
            </p:cNvPicPr>
            <p:nvPr/>
          </p:nvPicPr>
          <p:blipFill>
            <a:blip r:embed="rId8"/>
            <a:stretch>
              <a:fillRect/>
            </a:stretch>
          </p:blipFill>
          <p:spPr>
            <a:xfrm>
              <a:off x="3297526" y="6658456"/>
              <a:ext cx="5202549" cy="3549974"/>
            </a:xfrm>
            <a:prstGeom prst="rect">
              <a:avLst/>
            </a:prstGeom>
          </p:spPr>
        </p:pic>
        <p:sp>
          <p:nvSpPr>
            <p:cNvPr id="39" name="TextBox 38">
              <a:extLst>
                <a:ext uri="{FF2B5EF4-FFF2-40B4-BE49-F238E27FC236}">
                  <a16:creationId xmlns:a16="http://schemas.microsoft.com/office/drawing/2014/main" id="{F09D8F67-7B3E-CD46-ACD8-C34AA52BA85A}"/>
                </a:ext>
              </a:extLst>
            </p:cNvPr>
            <p:cNvSpPr txBox="1"/>
            <p:nvPr/>
          </p:nvSpPr>
          <p:spPr>
            <a:xfrm>
              <a:off x="1866681" y="10208430"/>
              <a:ext cx="8158221" cy="934429"/>
            </a:xfrm>
            <a:prstGeom prst="rect">
              <a:avLst/>
            </a:prstGeom>
            <a:noFill/>
          </p:spPr>
          <p:txBody>
            <a:bodyPr wrap="square" rtlCol="0">
              <a:spAutoFit/>
            </a:bodyPr>
            <a:lstStyle/>
            <a:p>
              <a:pPr algn="ctr"/>
              <a:r>
                <a:rPr lang="en-US" b="1" dirty="0"/>
                <a:t>Figure 1</a:t>
              </a:r>
              <a:r>
                <a:rPr lang="en-US" dirty="0"/>
                <a:t>: Representative SEM image of silica nanoparticles generated by the silicifying peptide R5.  Image generated by Dr. Erika Buckle.</a:t>
              </a:r>
            </a:p>
            <a:p>
              <a:endParaRPr lang="en-US" dirty="0"/>
            </a:p>
          </p:txBody>
        </p:sp>
      </p:grpSp>
      <p:sp>
        <p:nvSpPr>
          <p:cNvPr id="41" name="Rectangle 40">
            <a:extLst>
              <a:ext uri="{FF2B5EF4-FFF2-40B4-BE49-F238E27FC236}">
                <a16:creationId xmlns:a16="http://schemas.microsoft.com/office/drawing/2014/main" id="{1DD70D07-F907-BB4C-975D-F2D117A9D23F}"/>
              </a:ext>
            </a:extLst>
          </p:cNvPr>
          <p:cNvSpPr/>
          <p:nvPr/>
        </p:nvSpPr>
        <p:spPr>
          <a:xfrm>
            <a:off x="22415595" y="16106160"/>
            <a:ext cx="10350526" cy="5719854"/>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BFB0DF4E-4636-AD4C-88C5-A2FB9391EC8D}"/>
              </a:ext>
            </a:extLst>
          </p:cNvPr>
          <p:cNvSpPr/>
          <p:nvPr/>
        </p:nvSpPr>
        <p:spPr>
          <a:xfrm>
            <a:off x="22427791" y="3308243"/>
            <a:ext cx="10350526" cy="1251677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48A3731-1AC4-2F46-9B77-32A60872D6F1}"/>
              </a:ext>
            </a:extLst>
          </p:cNvPr>
          <p:cNvSpPr/>
          <p:nvPr/>
        </p:nvSpPr>
        <p:spPr>
          <a:xfrm>
            <a:off x="11474170" y="3308242"/>
            <a:ext cx="10627340" cy="1851777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A1DA75E-FA35-C042-A0F6-7120E522514F}"/>
              </a:ext>
            </a:extLst>
          </p:cNvPr>
          <p:cNvSpPr/>
          <p:nvPr/>
        </p:nvSpPr>
        <p:spPr>
          <a:xfrm>
            <a:off x="140082" y="3304546"/>
            <a:ext cx="11100911" cy="1357294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a:extLst>
              <a:ext uri="{FF2B5EF4-FFF2-40B4-BE49-F238E27FC236}">
                <a16:creationId xmlns:a16="http://schemas.microsoft.com/office/drawing/2014/main" id="{DBCDD6B0-4DB4-B143-B286-61D43E6F7920}"/>
              </a:ext>
            </a:extLst>
          </p:cNvPr>
          <p:cNvPicPr>
            <a:picLocks noChangeAspect="1"/>
          </p:cNvPicPr>
          <p:nvPr/>
        </p:nvPicPr>
        <p:blipFill>
          <a:blip r:embed="rId9"/>
          <a:stretch>
            <a:fillRect/>
          </a:stretch>
        </p:blipFill>
        <p:spPr>
          <a:xfrm>
            <a:off x="12326101" y="3952582"/>
            <a:ext cx="9092136" cy="7484541"/>
          </a:xfrm>
          <a:prstGeom prst="rect">
            <a:avLst/>
          </a:prstGeom>
        </p:spPr>
      </p:pic>
      <p:grpSp>
        <p:nvGrpSpPr>
          <p:cNvPr id="54" name="Group 53">
            <a:extLst>
              <a:ext uri="{FF2B5EF4-FFF2-40B4-BE49-F238E27FC236}">
                <a16:creationId xmlns:a16="http://schemas.microsoft.com/office/drawing/2014/main" id="{F4F9C9EC-D803-BE44-AFC6-6D41B4B2CF94}"/>
              </a:ext>
            </a:extLst>
          </p:cNvPr>
          <p:cNvGrpSpPr/>
          <p:nvPr/>
        </p:nvGrpSpPr>
        <p:grpSpPr>
          <a:xfrm>
            <a:off x="22834253" y="5243289"/>
            <a:ext cx="9822121" cy="2582427"/>
            <a:chOff x="18293740" y="9207500"/>
            <a:chExt cx="13428443" cy="3530600"/>
          </a:xfrm>
        </p:grpSpPr>
        <p:pic>
          <p:nvPicPr>
            <p:cNvPr id="51" name="Picture 50">
              <a:extLst>
                <a:ext uri="{FF2B5EF4-FFF2-40B4-BE49-F238E27FC236}">
                  <a16:creationId xmlns:a16="http://schemas.microsoft.com/office/drawing/2014/main" id="{27E83644-D0BC-9849-9932-30F1ECB849EF}"/>
                </a:ext>
              </a:extLst>
            </p:cNvPr>
            <p:cNvPicPr>
              <a:picLocks noChangeAspect="1"/>
            </p:cNvPicPr>
            <p:nvPr/>
          </p:nvPicPr>
          <p:blipFill>
            <a:blip r:embed="rId10"/>
            <a:stretch>
              <a:fillRect/>
            </a:stretch>
          </p:blipFill>
          <p:spPr>
            <a:xfrm>
              <a:off x="18293740" y="9207500"/>
              <a:ext cx="4381500" cy="3530600"/>
            </a:xfrm>
            <a:prstGeom prst="rect">
              <a:avLst/>
            </a:prstGeom>
          </p:spPr>
        </p:pic>
        <p:pic>
          <p:nvPicPr>
            <p:cNvPr id="52" name="Picture 51">
              <a:extLst>
                <a:ext uri="{FF2B5EF4-FFF2-40B4-BE49-F238E27FC236}">
                  <a16:creationId xmlns:a16="http://schemas.microsoft.com/office/drawing/2014/main" id="{7937858E-1194-4C49-A882-56018DC6B352}"/>
                </a:ext>
              </a:extLst>
            </p:cNvPr>
            <p:cNvPicPr>
              <a:picLocks noChangeAspect="1"/>
            </p:cNvPicPr>
            <p:nvPr/>
          </p:nvPicPr>
          <p:blipFill>
            <a:blip r:embed="rId11"/>
            <a:stretch>
              <a:fillRect/>
            </a:stretch>
          </p:blipFill>
          <p:spPr>
            <a:xfrm>
              <a:off x="22838380" y="9207500"/>
              <a:ext cx="4381500" cy="3530600"/>
            </a:xfrm>
            <a:prstGeom prst="rect">
              <a:avLst/>
            </a:prstGeom>
          </p:spPr>
        </p:pic>
        <p:pic>
          <p:nvPicPr>
            <p:cNvPr id="53" name="Picture 52">
              <a:extLst>
                <a:ext uri="{FF2B5EF4-FFF2-40B4-BE49-F238E27FC236}">
                  <a16:creationId xmlns:a16="http://schemas.microsoft.com/office/drawing/2014/main" id="{588E06D8-2ACD-7546-9719-5363D8F9F63B}"/>
                </a:ext>
              </a:extLst>
            </p:cNvPr>
            <p:cNvPicPr>
              <a:picLocks noChangeAspect="1"/>
            </p:cNvPicPr>
            <p:nvPr/>
          </p:nvPicPr>
          <p:blipFill>
            <a:blip r:embed="rId12"/>
            <a:stretch>
              <a:fillRect/>
            </a:stretch>
          </p:blipFill>
          <p:spPr>
            <a:xfrm>
              <a:off x="27340683" y="9207500"/>
              <a:ext cx="4381500" cy="3530600"/>
            </a:xfrm>
            <a:prstGeom prst="rect">
              <a:avLst/>
            </a:prstGeom>
          </p:spPr>
        </p:pic>
      </p:grpSp>
      <p:sp>
        <p:nvSpPr>
          <p:cNvPr id="55" name="TextBox 54">
            <a:extLst>
              <a:ext uri="{FF2B5EF4-FFF2-40B4-BE49-F238E27FC236}">
                <a16:creationId xmlns:a16="http://schemas.microsoft.com/office/drawing/2014/main" id="{AD04B4BA-02BB-4A44-8335-1E34DE3E2685}"/>
              </a:ext>
            </a:extLst>
          </p:cNvPr>
          <p:cNvSpPr txBox="1"/>
          <p:nvPr/>
        </p:nvSpPr>
        <p:spPr>
          <a:xfrm>
            <a:off x="23911607" y="4981679"/>
            <a:ext cx="1013419" cy="261610"/>
          </a:xfrm>
          <a:prstGeom prst="rect">
            <a:avLst/>
          </a:prstGeom>
          <a:noFill/>
        </p:spPr>
        <p:txBody>
          <a:bodyPr wrap="none" rtlCol="0">
            <a:spAutoFit/>
          </a:bodyPr>
          <a:lstStyle/>
          <a:p>
            <a:r>
              <a:rPr lang="en-US" sz="1100" dirty="0"/>
              <a:t>Original Image</a:t>
            </a:r>
          </a:p>
        </p:txBody>
      </p:sp>
      <p:sp>
        <p:nvSpPr>
          <p:cNvPr id="56" name="TextBox 55">
            <a:extLst>
              <a:ext uri="{FF2B5EF4-FFF2-40B4-BE49-F238E27FC236}">
                <a16:creationId xmlns:a16="http://schemas.microsoft.com/office/drawing/2014/main" id="{68EEC9B5-4140-BA42-9E8B-80D8AC0B7163}"/>
              </a:ext>
            </a:extLst>
          </p:cNvPr>
          <p:cNvSpPr txBox="1"/>
          <p:nvPr/>
        </p:nvSpPr>
        <p:spPr>
          <a:xfrm>
            <a:off x="26943652" y="4981679"/>
            <a:ext cx="1441420" cy="261610"/>
          </a:xfrm>
          <a:prstGeom prst="rect">
            <a:avLst/>
          </a:prstGeom>
          <a:noFill/>
        </p:spPr>
        <p:txBody>
          <a:bodyPr wrap="none" rtlCol="0">
            <a:spAutoFit/>
          </a:bodyPr>
          <a:lstStyle/>
          <a:p>
            <a:r>
              <a:rPr lang="en-US" sz="1100" dirty="0"/>
              <a:t>Canny Edge Detection</a:t>
            </a:r>
          </a:p>
        </p:txBody>
      </p:sp>
      <p:sp>
        <p:nvSpPr>
          <p:cNvPr id="57" name="TextBox 56">
            <a:extLst>
              <a:ext uri="{FF2B5EF4-FFF2-40B4-BE49-F238E27FC236}">
                <a16:creationId xmlns:a16="http://schemas.microsoft.com/office/drawing/2014/main" id="{0C422D8E-407F-8A4D-AA05-110915CB32B6}"/>
              </a:ext>
            </a:extLst>
          </p:cNvPr>
          <p:cNvSpPr txBox="1"/>
          <p:nvPr/>
        </p:nvSpPr>
        <p:spPr>
          <a:xfrm>
            <a:off x="29767398" y="4981679"/>
            <a:ext cx="2573140" cy="261610"/>
          </a:xfrm>
          <a:prstGeom prst="rect">
            <a:avLst/>
          </a:prstGeom>
          <a:noFill/>
        </p:spPr>
        <p:txBody>
          <a:bodyPr wrap="none" rtlCol="0">
            <a:spAutoFit/>
          </a:bodyPr>
          <a:lstStyle/>
          <a:p>
            <a:r>
              <a:rPr lang="en-US" sz="1100" dirty="0"/>
              <a:t>Canny Edge Detection after Enhancement</a:t>
            </a:r>
          </a:p>
        </p:txBody>
      </p:sp>
      <p:pic>
        <p:nvPicPr>
          <p:cNvPr id="58" name="Picture 57">
            <a:extLst>
              <a:ext uri="{FF2B5EF4-FFF2-40B4-BE49-F238E27FC236}">
                <a16:creationId xmlns:a16="http://schemas.microsoft.com/office/drawing/2014/main" id="{79AA46C7-C1BF-7444-BF30-E64583AF3F1B}"/>
              </a:ext>
            </a:extLst>
          </p:cNvPr>
          <p:cNvPicPr>
            <a:picLocks noChangeAspect="1"/>
          </p:cNvPicPr>
          <p:nvPr/>
        </p:nvPicPr>
        <p:blipFill>
          <a:blip r:embed="rId13"/>
          <a:stretch>
            <a:fillRect/>
          </a:stretch>
        </p:blipFill>
        <p:spPr>
          <a:xfrm>
            <a:off x="22990209" y="19530740"/>
            <a:ext cx="9268458" cy="2157314"/>
          </a:xfrm>
          <a:prstGeom prst="rect">
            <a:avLst/>
          </a:prstGeom>
        </p:spPr>
      </p:pic>
      <p:pic>
        <p:nvPicPr>
          <p:cNvPr id="59" name="Picture 58">
            <a:extLst>
              <a:ext uri="{FF2B5EF4-FFF2-40B4-BE49-F238E27FC236}">
                <a16:creationId xmlns:a16="http://schemas.microsoft.com/office/drawing/2014/main" id="{297A9750-57A4-D54D-B5EE-F4EDF81F2ECC}"/>
              </a:ext>
            </a:extLst>
          </p:cNvPr>
          <p:cNvPicPr>
            <a:picLocks noChangeAspect="1"/>
          </p:cNvPicPr>
          <p:nvPr/>
        </p:nvPicPr>
        <p:blipFill>
          <a:blip r:embed="rId14"/>
          <a:stretch>
            <a:fillRect/>
          </a:stretch>
        </p:blipFill>
        <p:spPr>
          <a:xfrm>
            <a:off x="17443228" y="15825019"/>
            <a:ext cx="4315767" cy="4423661"/>
          </a:xfrm>
          <a:prstGeom prst="rect">
            <a:avLst/>
          </a:prstGeom>
        </p:spPr>
      </p:pic>
      <p:grpSp>
        <p:nvGrpSpPr>
          <p:cNvPr id="8" name="Group 7">
            <a:extLst>
              <a:ext uri="{FF2B5EF4-FFF2-40B4-BE49-F238E27FC236}">
                <a16:creationId xmlns:a16="http://schemas.microsoft.com/office/drawing/2014/main" id="{6F0C6E95-2FD5-9E45-994B-B8294D783390}"/>
              </a:ext>
            </a:extLst>
          </p:cNvPr>
          <p:cNvGrpSpPr/>
          <p:nvPr/>
        </p:nvGrpSpPr>
        <p:grpSpPr>
          <a:xfrm>
            <a:off x="22431177" y="12950495"/>
            <a:ext cx="10386521" cy="2852187"/>
            <a:chOff x="23110464" y="13001959"/>
            <a:chExt cx="9528422" cy="2616549"/>
          </a:xfrm>
        </p:grpSpPr>
        <p:pic>
          <p:nvPicPr>
            <p:cNvPr id="48" name="Picture 47">
              <a:extLst>
                <a:ext uri="{FF2B5EF4-FFF2-40B4-BE49-F238E27FC236}">
                  <a16:creationId xmlns:a16="http://schemas.microsoft.com/office/drawing/2014/main" id="{52C95B00-3FD4-DA45-911E-D6B1135EED6E}"/>
                </a:ext>
              </a:extLst>
            </p:cNvPr>
            <p:cNvPicPr>
              <a:picLocks noChangeAspect="1"/>
            </p:cNvPicPr>
            <p:nvPr/>
          </p:nvPicPr>
          <p:blipFill>
            <a:blip r:embed="rId15"/>
            <a:stretch>
              <a:fillRect/>
            </a:stretch>
          </p:blipFill>
          <p:spPr>
            <a:xfrm>
              <a:off x="29014447" y="13021616"/>
              <a:ext cx="3624439" cy="2596892"/>
            </a:xfrm>
            <a:prstGeom prst="rect">
              <a:avLst/>
            </a:prstGeom>
          </p:spPr>
        </p:pic>
        <p:grpSp>
          <p:nvGrpSpPr>
            <p:cNvPr id="6" name="Group 5">
              <a:extLst>
                <a:ext uri="{FF2B5EF4-FFF2-40B4-BE49-F238E27FC236}">
                  <a16:creationId xmlns:a16="http://schemas.microsoft.com/office/drawing/2014/main" id="{EE4E0F7F-A051-D14D-9530-C9F725281EA3}"/>
                </a:ext>
              </a:extLst>
            </p:cNvPr>
            <p:cNvGrpSpPr/>
            <p:nvPr/>
          </p:nvGrpSpPr>
          <p:grpSpPr>
            <a:xfrm>
              <a:off x="23110464" y="13006433"/>
              <a:ext cx="2928600" cy="2481147"/>
              <a:chOff x="25869900" y="13007736"/>
              <a:chExt cx="2928600" cy="2481147"/>
            </a:xfrm>
          </p:grpSpPr>
          <p:pic>
            <p:nvPicPr>
              <p:cNvPr id="27" name="Picture 26">
                <a:extLst>
                  <a:ext uri="{FF2B5EF4-FFF2-40B4-BE49-F238E27FC236}">
                    <a16:creationId xmlns:a16="http://schemas.microsoft.com/office/drawing/2014/main" id="{1C10AAED-B48E-4A44-931B-E065D7057394}"/>
                  </a:ext>
                </a:extLst>
              </p:cNvPr>
              <p:cNvPicPr>
                <a:picLocks noChangeAspect="1"/>
              </p:cNvPicPr>
              <p:nvPr/>
            </p:nvPicPr>
            <p:blipFill>
              <a:blip r:embed="rId16"/>
              <a:stretch>
                <a:fillRect/>
              </a:stretch>
            </p:blipFill>
            <p:spPr>
              <a:xfrm>
                <a:off x="25869900" y="13138541"/>
                <a:ext cx="2928600" cy="2350342"/>
              </a:xfrm>
              <a:prstGeom prst="rect">
                <a:avLst/>
              </a:prstGeom>
            </p:spPr>
          </p:pic>
          <p:sp>
            <p:nvSpPr>
              <p:cNvPr id="2" name="TextBox 1">
                <a:extLst>
                  <a:ext uri="{FF2B5EF4-FFF2-40B4-BE49-F238E27FC236}">
                    <a16:creationId xmlns:a16="http://schemas.microsoft.com/office/drawing/2014/main" id="{69095B94-02D0-A94B-BC23-3F2FD09C40AA}"/>
                  </a:ext>
                </a:extLst>
              </p:cNvPr>
              <p:cNvSpPr txBox="1"/>
              <p:nvPr/>
            </p:nvSpPr>
            <p:spPr>
              <a:xfrm>
                <a:off x="26791423" y="13007736"/>
                <a:ext cx="1085554" cy="261610"/>
              </a:xfrm>
              <a:prstGeom prst="rect">
                <a:avLst/>
              </a:prstGeom>
              <a:noFill/>
            </p:spPr>
            <p:txBody>
              <a:bodyPr wrap="none" rtlCol="0">
                <a:spAutoFit/>
              </a:bodyPr>
              <a:lstStyle/>
              <a:p>
                <a:pPr algn="ctr"/>
                <a:r>
                  <a:rPr lang="en-US" sz="1100" dirty="0"/>
                  <a:t>Hough Circle Fit</a:t>
                </a:r>
              </a:p>
            </p:txBody>
          </p:sp>
        </p:grpSp>
        <p:grpSp>
          <p:nvGrpSpPr>
            <p:cNvPr id="7" name="Group 6">
              <a:extLst>
                <a:ext uri="{FF2B5EF4-FFF2-40B4-BE49-F238E27FC236}">
                  <a16:creationId xmlns:a16="http://schemas.microsoft.com/office/drawing/2014/main" id="{449F212C-90EB-3549-AEF9-33FAE1951CF3}"/>
                </a:ext>
              </a:extLst>
            </p:cNvPr>
            <p:cNvGrpSpPr/>
            <p:nvPr/>
          </p:nvGrpSpPr>
          <p:grpSpPr>
            <a:xfrm>
              <a:off x="26089187" y="13001959"/>
              <a:ext cx="2925260" cy="2485621"/>
              <a:chOff x="22547679" y="13003261"/>
              <a:chExt cx="2925260" cy="2485621"/>
            </a:xfrm>
          </p:grpSpPr>
          <p:pic>
            <p:nvPicPr>
              <p:cNvPr id="29" name="Picture 28">
                <a:extLst>
                  <a:ext uri="{FF2B5EF4-FFF2-40B4-BE49-F238E27FC236}">
                    <a16:creationId xmlns:a16="http://schemas.microsoft.com/office/drawing/2014/main" id="{31C3DBF7-C2C0-7445-9F45-27B96E57ABAB}"/>
                  </a:ext>
                </a:extLst>
              </p:cNvPr>
              <p:cNvPicPr>
                <a:picLocks noChangeAspect="1"/>
              </p:cNvPicPr>
              <p:nvPr/>
            </p:nvPicPr>
            <p:blipFill>
              <a:blip r:embed="rId17"/>
              <a:stretch>
                <a:fillRect/>
              </a:stretch>
            </p:blipFill>
            <p:spPr>
              <a:xfrm>
                <a:off x="22547679" y="13141221"/>
                <a:ext cx="2925260" cy="2347661"/>
              </a:xfrm>
              <a:prstGeom prst="rect">
                <a:avLst/>
              </a:prstGeom>
            </p:spPr>
          </p:pic>
          <p:sp>
            <p:nvSpPr>
              <p:cNvPr id="3" name="TextBox 2">
                <a:extLst>
                  <a:ext uri="{FF2B5EF4-FFF2-40B4-BE49-F238E27FC236}">
                    <a16:creationId xmlns:a16="http://schemas.microsoft.com/office/drawing/2014/main" id="{C538E48A-F5D6-574C-8C17-C39276AB2EC6}"/>
                  </a:ext>
                </a:extLst>
              </p:cNvPr>
              <p:cNvSpPr txBox="1"/>
              <p:nvPr/>
            </p:nvSpPr>
            <p:spPr>
              <a:xfrm>
                <a:off x="23702372" y="13003261"/>
                <a:ext cx="615874" cy="261610"/>
              </a:xfrm>
              <a:prstGeom prst="rect">
                <a:avLst/>
              </a:prstGeom>
              <a:noFill/>
            </p:spPr>
            <p:txBody>
              <a:bodyPr wrap="none" rtlCol="0">
                <a:spAutoFit/>
              </a:bodyPr>
              <a:lstStyle/>
              <a:p>
                <a:pPr algn="ctr"/>
                <a:r>
                  <a:rPr lang="en-US" sz="1100" dirty="0"/>
                  <a:t>Oval Fit</a:t>
                </a:r>
              </a:p>
            </p:txBody>
          </p:sp>
        </p:grpSp>
      </p:grpSp>
    </p:spTree>
    <p:extLst>
      <p:ext uri="{BB962C8B-B14F-4D97-AF65-F5344CB8AC3E}">
        <p14:creationId xmlns:p14="http://schemas.microsoft.com/office/powerpoint/2010/main" val="139225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4719</TotalTime>
  <Words>567</Words>
  <Application>Microsoft Macintosh PowerPoint</Application>
  <PresentationFormat>Custom</PresentationFormat>
  <Paragraphs>100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rgebhart</dc:creator>
  <cp:lastModifiedBy>rgebhart</cp:lastModifiedBy>
  <cp:revision>52</cp:revision>
  <cp:lastPrinted>2019-03-15T20:59:56Z</cp:lastPrinted>
  <dcterms:created xsi:type="dcterms:W3CDTF">2019-03-12T16:46:10Z</dcterms:created>
  <dcterms:modified xsi:type="dcterms:W3CDTF">2019-03-15T23:43:22Z</dcterms:modified>
</cp:coreProperties>
</file>

<file path=docProps/thumbnail.jpeg>
</file>